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ricolage Grotesque Extra Bold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slideLayout" Target="../slideLayouts/slideLayout11.xml"/><Relationship Id="rId11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92518"/>
            <a:ext cx="7556421" cy="4252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Проблемы правоприменительной практики в установлении требований аффилированных лиц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685353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Вопросы установления требований аффилированных с должником лиц в процедурах банкротства — одна из наиболее сложных проблем современной российской правоприменительной практики.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6751" y="531733"/>
            <a:ext cx="6018967" cy="604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Выводы и перспективы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870109" y="1716048"/>
            <a:ext cx="193358" cy="1133237"/>
          </a:xfrm>
          <a:prstGeom prst="roundRect">
            <a:avLst>
              <a:gd name="adj" fmla="val 42000"/>
            </a:avLst>
          </a:prstGeom>
          <a:solidFill>
            <a:srgbClr val="282D5E"/>
          </a:solidFill>
          <a:ln/>
        </p:spPr>
      </p:sp>
      <p:sp>
        <p:nvSpPr>
          <p:cNvPr id="5" name="Shape 2"/>
          <p:cNvSpPr/>
          <p:nvPr/>
        </p:nvSpPr>
        <p:spPr>
          <a:xfrm>
            <a:off x="676751" y="1589127"/>
            <a:ext cx="580073" cy="580073"/>
          </a:xfrm>
          <a:prstGeom prst="roundRect">
            <a:avLst>
              <a:gd name="adj" fmla="val 78818"/>
            </a:avLst>
          </a:prstGeom>
          <a:solidFill>
            <a:srgbClr val="282D5E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1769" y="1734145"/>
            <a:ext cx="290036" cy="29003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50181" y="1619369"/>
            <a:ext cx="4396740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Законодательное урегулирование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1450181" y="2037397"/>
            <a:ext cx="7017068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Необходимы четкие критерии аффилированности применительно к банкротному праву</a:t>
            </a:r>
            <a:endParaRPr lang="en-US" sz="1500" dirty="0"/>
          </a:p>
        </p:txBody>
      </p:sp>
      <p:sp>
        <p:nvSpPr>
          <p:cNvPr id="9" name="Shape 5"/>
          <p:cNvSpPr/>
          <p:nvPr/>
        </p:nvSpPr>
        <p:spPr>
          <a:xfrm>
            <a:off x="1160145" y="3332798"/>
            <a:ext cx="193358" cy="1133237"/>
          </a:xfrm>
          <a:prstGeom prst="roundRect">
            <a:avLst>
              <a:gd name="adj" fmla="val 42000"/>
            </a:avLst>
          </a:prstGeom>
          <a:solidFill>
            <a:srgbClr val="282D5E"/>
          </a:solidFill>
          <a:ln/>
        </p:spPr>
      </p:sp>
      <p:sp>
        <p:nvSpPr>
          <p:cNvPr id="10" name="Shape 6"/>
          <p:cNvSpPr/>
          <p:nvPr/>
        </p:nvSpPr>
        <p:spPr>
          <a:xfrm>
            <a:off x="966788" y="3205877"/>
            <a:ext cx="580073" cy="580073"/>
          </a:xfrm>
          <a:prstGeom prst="roundRect">
            <a:avLst>
              <a:gd name="adj" fmla="val 78818"/>
            </a:avLst>
          </a:prstGeom>
          <a:solidFill>
            <a:srgbClr val="282D5E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1806" y="3350895"/>
            <a:ext cx="290036" cy="29003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740218" y="3236119"/>
            <a:ext cx="3480554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Сбалансированный подход</a:t>
            </a:r>
            <a:endParaRPr lang="en-US" sz="1900" dirty="0"/>
          </a:p>
        </p:txBody>
      </p:sp>
      <p:sp>
        <p:nvSpPr>
          <p:cNvPr id="13" name="Text 8"/>
          <p:cNvSpPr/>
          <p:nvPr/>
        </p:nvSpPr>
        <p:spPr>
          <a:xfrm>
            <a:off x="1740218" y="3654147"/>
            <a:ext cx="6727031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Избегать необоснованного ужесточения и создания возможностей для злоупотреблений</a:t>
            </a:r>
            <a:endParaRPr lang="en-US" sz="1500" dirty="0"/>
          </a:p>
        </p:txBody>
      </p:sp>
      <p:sp>
        <p:nvSpPr>
          <p:cNvPr id="14" name="Shape 9"/>
          <p:cNvSpPr/>
          <p:nvPr/>
        </p:nvSpPr>
        <p:spPr>
          <a:xfrm>
            <a:off x="1450181" y="4949547"/>
            <a:ext cx="193358" cy="1133237"/>
          </a:xfrm>
          <a:prstGeom prst="roundRect">
            <a:avLst>
              <a:gd name="adj" fmla="val 42000"/>
            </a:avLst>
          </a:prstGeom>
          <a:solidFill>
            <a:srgbClr val="282D5E"/>
          </a:solidFill>
          <a:ln/>
        </p:spPr>
      </p:sp>
      <p:sp>
        <p:nvSpPr>
          <p:cNvPr id="15" name="Shape 10"/>
          <p:cNvSpPr/>
          <p:nvPr/>
        </p:nvSpPr>
        <p:spPr>
          <a:xfrm>
            <a:off x="1256824" y="4822627"/>
            <a:ext cx="580073" cy="580073"/>
          </a:xfrm>
          <a:prstGeom prst="roundRect">
            <a:avLst>
              <a:gd name="adj" fmla="val 78818"/>
            </a:avLst>
          </a:prstGeom>
          <a:solidFill>
            <a:srgbClr val="282D5E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01842" y="4967645"/>
            <a:ext cx="290036" cy="29003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2030254" y="4852868"/>
            <a:ext cx="313074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Развитие субординации</a:t>
            </a:r>
            <a:endParaRPr lang="en-US" sz="1900" dirty="0"/>
          </a:p>
        </p:txBody>
      </p:sp>
      <p:sp>
        <p:nvSpPr>
          <p:cNvPr id="18" name="Text 12"/>
          <p:cNvSpPr/>
          <p:nvPr/>
        </p:nvSpPr>
        <p:spPr>
          <a:xfrm>
            <a:off x="2030254" y="5270897"/>
            <a:ext cx="6436995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Субординация требований как альтернатива полному отказу во включении в реестр</a:t>
            </a:r>
            <a:endParaRPr lang="en-US" sz="1500" dirty="0"/>
          </a:p>
        </p:txBody>
      </p:sp>
      <p:sp>
        <p:nvSpPr>
          <p:cNvPr id="19" name="Shape 13"/>
          <p:cNvSpPr/>
          <p:nvPr/>
        </p:nvSpPr>
        <p:spPr>
          <a:xfrm>
            <a:off x="1740218" y="6566297"/>
            <a:ext cx="193358" cy="1133237"/>
          </a:xfrm>
          <a:prstGeom prst="roundRect">
            <a:avLst>
              <a:gd name="adj" fmla="val 42000"/>
            </a:avLst>
          </a:prstGeom>
          <a:solidFill>
            <a:srgbClr val="282D5E"/>
          </a:solidFill>
          <a:ln/>
        </p:spPr>
      </p:sp>
      <p:sp>
        <p:nvSpPr>
          <p:cNvPr id="20" name="Shape 14"/>
          <p:cNvSpPr/>
          <p:nvPr/>
        </p:nvSpPr>
        <p:spPr>
          <a:xfrm>
            <a:off x="1546860" y="6439376"/>
            <a:ext cx="580073" cy="580073"/>
          </a:xfrm>
          <a:prstGeom prst="roundRect">
            <a:avLst>
              <a:gd name="adj" fmla="val 78818"/>
            </a:avLst>
          </a:prstGeom>
          <a:solidFill>
            <a:srgbClr val="282D5E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91878" y="6584394"/>
            <a:ext cx="290036" cy="290036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2320290" y="6469618"/>
            <a:ext cx="3065621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Предсказуемая система</a:t>
            </a:r>
            <a:endParaRPr lang="en-US" sz="1900" dirty="0"/>
          </a:p>
        </p:txBody>
      </p:sp>
      <p:sp>
        <p:nvSpPr>
          <p:cNvPr id="23" name="Text 16"/>
          <p:cNvSpPr/>
          <p:nvPr/>
        </p:nvSpPr>
        <p:spPr>
          <a:xfrm>
            <a:off x="2320290" y="6887647"/>
            <a:ext cx="6146959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Создание справедливой системы, защищающей интересы всех участников процесса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254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Правовая основа регулирования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78320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138249"/>
            <a:ext cx="3664744" cy="3048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33125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ФЗ № 127-ФЗ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3802975"/>
            <a:ext cx="36647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Статьи 19 и 61.10 определяют круг заинтересованных и контролирующих лиц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685348" y="278320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348" y="3138249"/>
            <a:ext cx="3664863" cy="3048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10" name="Text 7"/>
          <p:cNvSpPr/>
          <p:nvPr/>
        </p:nvSpPr>
        <p:spPr>
          <a:xfrm>
            <a:off x="4685348" y="3312557"/>
            <a:ext cx="31155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Закон РСФСР № 948-1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685348" y="3802975"/>
            <a:ext cx="36648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Статья 4 устанавливает дополнительные критерии аффилированности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528851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5643563"/>
            <a:ext cx="7556421" cy="3048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14" name="Text 11"/>
          <p:cNvSpPr/>
          <p:nvPr/>
        </p:nvSpPr>
        <p:spPr>
          <a:xfrm>
            <a:off x="793790" y="58178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Обзор ВС РФ 2020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93790" y="630828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Утвержден 29 января 2020 года, изменил подходы к субординации требований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77365"/>
            <a:ext cx="95067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Дихотомия аффилированности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53120"/>
            <a:ext cx="511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Юридическая аффилированность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342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Участие в органах управления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764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Владение долями более 20%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1866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Возможность определять действия должника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053120"/>
            <a:ext cx="49825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Фактическая аффилированность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36342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Сделки на нерыночных условиях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0764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Отсутствие экономической целесообразности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51866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Согласованность действий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133951" y="5471160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"Фактическая аффилированность устанавливается на основании анализа совокупности косвенных доказательств" — Определение ВС РФ от 08.04.2019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216009"/>
            <a:ext cx="30480" cy="1236107"/>
          </a:xfrm>
          <a:prstGeom prst="rect">
            <a:avLst/>
          </a:prstGeom>
          <a:solidFill>
            <a:srgbClr val="EEAEF6"/>
          </a:solidFill>
          <a:ln/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5089" y="724495"/>
            <a:ext cx="7713821" cy="1276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Проблема временных рамок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944880" y="2307788"/>
            <a:ext cx="22860" cy="3986927"/>
          </a:xfrm>
          <a:prstGeom prst="roundRect">
            <a:avLst>
              <a:gd name="adj" fmla="val 375382"/>
            </a:avLst>
          </a:prstGeom>
          <a:solidFill>
            <a:srgbClr val="414677"/>
          </a:solidFill>
          <a:ln/>
        </p:spPr>
      </p:sp>
      <p:sp>
        <p:nvSpPr>
          <p:cNvPr id="5" name="Shape 2"/>
          <p:cNvSpPr/>
          <p:nvPr/>
        </p:nvSpPr>
        <p:spPr>
          <a:xfrm>
            <a:off x="1151870" y="2526149"/>
            <a:ext cx="612934" cy="22860"/>
          </a:xfrm>
          <a:prstGeom prst="roundRect">
            <a:avLst>
              <a:gd name="adj" fmla="val 375382"/>
            </a:avLst>
          </a:prstGeom>
          <a:solidFill>
            <a:srgbClr val="414677"/>
          </a:solidFill>
          <a:ln/>
        </p:spPr>
      </p:sp>
      <p:sp>
        <p:nvSpPr>
          <p:cNvPr id="6" name="Shape 3"/>
          <p:cNvSpPr/>
          <p:nvPr/>
        </p:nvSpPr>
        <p:spPr>
          <a:xfrm>
            <a:off x="715030" y="2307788"/>
            <a:ext cx="459700" cy="459700"/>
          </a:xfrm>
          <a:prstGeom prst="roundRect">
            <a:avLst>
              <a:gd name="adj" fmla="val 18667"/>
            </a:avLst>
          </a:prstGeom>
          <a:solidFill>
            <a:srgbClr val="282D5E"/>
          </a:solidFill>
          <a:ln/>
        </p:spPr>
      </p:sp>
      <p:sp>
        <p:nvSpPr>
          <p:cNvPr id="7" name="Text 4"/>
          <p:cNvSpPr/>
          <p:nvPr/>
        </p:nvSpPr>
        <p:spPr>
          <a:xfrm>
            <a:off x="791587" y="2346067"/>
            <a:ext cx="3064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966436" y="2377916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Момент сделки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966436" y="2819638"/>
            <a:ext cx="6462474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Возникновение аффилированности при заключении договора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151870" y="4100274"/>
            <a:ext cx="612934" cy="22860"/>
          </a:xfrm>
          <a:prstGeom prst="roundRect">
            <a:avLst>
              <a:gd name="adj" fmla="val 375382"/>
            </a:avLst>
          </a:prstGeom>
          <a:solidFill>
            <a:srgbClr val="414677"/>
          </a:solidFill>
          <a:ln/>
        </p:spPr>
      </p:sp>
      <p:sp>
        <p:nvSpPr>
          <p:cNvPr id="11" name="Shape 8"/>
          <p:cNvSpPr/>
          <p:nvPr/>
        </p:nvSpPr>
        <p:spPr>
          <a:xfrm>
            <a:off x="715030" y="3881914"/>
            <a:ext cx="459700" cy="459700"/>
          </a:xfrm>
          <a:prstGeom prst="roundRect">
            <a:avLst>
              <a:gd name="adj" fmla="val 18667"/>
            </a:avLst>
          </a:prstGeom>
          <a:solidFill>
            <a:srgbClr val="282D5E"/>
          </a:solidFill>
          <a:ln/>
        </p:spPr>
      </p:sp>
      <p:sp>
        <p:nvSpPr>
          <p:cNvPr id="12" name="Text 9"/>
          <p:cNvSpPr/>
          <p:nvPr/>
        </p:nvSpPr>
        <p:spPr>
          <a:xfrm>
            <a:off x="791587" y="3920192"/>
            <a:ext cx="3064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1966436" y="3952042"/>
            <a:ext cx="2699147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Период исполнения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1966436" y="4393763"/>
            <a:ext cx="6462474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Изменение статуса в процессе исполнения обязательств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51870" y="5347573"/>
            <a:ext cx="612934" cy="22860"/>
          </a:xfrm>
          <a:prstGeom prst="roundRect">
            <a:avLst>
              <a:gd name="adj" fmla="val 375382"/>
            </a:avLst>
          </a:prstGeom>
          <a:solidFill>
            <a:srgbClr val="414677"/>
          </a:solidFill>
          <a:ln/>
        </p:spPr>
      </p:sp>
      <p:sp>
        <p:nvSpPr>
          <p:cNvPr id="16" name="Shape 13"/>
          <p:cNvSpPr/>
          <p:nvPr/>
        </p:nvSpPr>
        <p:spPr>
          <a:xfrm>
            <a:off x="715030" y="5129213"/>
            <a:ext cx="459700" cy="459700"/>
          </a:xfrm>
          <a:prstGeom prst="roundRect">
            <a:avLst>
              <a:gd name="adj" fmla="val 18667"/>
            </a:avLst>
          </a:prstGeom>
          <a:solidFill>
            <a:srgbClr val="282D5E"/>
          </a:solidFill>
          <a:ln/>
        </p:spPr>
      </p:sp>
      <p:sp>
        <p:nvSpPr>
          <p:cNvPr id="17" name="Text 14"/>
          <p:cNvSpPr/>
          <p:nvPr/>
        </p:nvSpPr>
        <p:spPr>
          <a:xfrm>
            <a:off x="791587" y="5167491"/>
            <a:ext cx="3064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1966436" y="5199340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Банкротство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1966436" y="5641062"/>
            <a:ext cx="6462474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Утрата признаков аффилированности к моменту рассмотрения дела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715089" y="6524506"/>
            <a:ext cx="7713821" cy="980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Судебная практика: уступка требования от контролирующего лица независимому кредитору не изменяет очередность удовлетворения требования.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0689"/>
            <a:ext cx="111417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Повышенный стандарт доказывания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63096"/>
            <a:ext cx="4196358" cy="3665815"/>
          </a:xfrm>
          <a:prstGeom prst="roundRect">
            <a:avLst>
              <a:gd name="adj" fmla="val 2599"/>
            </a:avLst>
          </a:prstGeom>
          <a:solidFill>
            <a:srgbClr val="282D5E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308991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EAEF6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07770" y="3276957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997166"/>
            <a:ext cx="31982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Бремя доказательств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4487585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Аффилированный кредитор должен опровергнуть разумные сомнения относительно мнимости договора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863096"/>
            <a:ext cx="4196358" cy="3665815"/>
          </a:xfrm>
          <a:prstGeom prst="roundRect">
            <a:avLst>
              <a:gd name="adj" fmla="val 2599"/>
            </a:avLst>
          </a:prstGeom>
          <a:solidFill>
            <a:srgbClr val="282D5E"/>
          </a:solidFill>
          <a:ln/>
        </p:spPr>
      </p:sp>
      <p:sp>
        <p:nvSpPr>
          <p:cNvPr id="9" name="Shape 6"/>
          <p:cNvSpPr/>
          <p:nvPr/>
        </p:nvSpPr>
        <p:spPr>
          <a:xfrm>
            <a:off x="5443776" y="308991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EAEF6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0942" y="3276957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3997166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Исчерпывающее раскрытие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43776" y="4841915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Недостаточно стандартного комплекта документов — требуется полное раскрытие обстоятельств сделки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863096"/>
            <a:ext cx="4196358" cy="3665815"/>
          </a:xfrm>
          <a:prstGeom prst="roundRect">
            <a:avLst>
              <a:gd name="adj" fmla="val 2599"/>
            </a:avLst>
          </a:prstGeom>
          <a:solidFill>
            <a:srgbClr val="282D5E"/>
          </a:solidFill>
          <a:ln/>
        </p:spPr>
      </p:sp>
      <p:sp>
        <p:nvSpPr>
          <p:cNvPr id="14" name="Shape 10"/>
          <p:cNvSpPr/>
          <p:nvPr/>
        </p:nvSpPr>
        <p:spPr>
          <a:xfrm>
            <a:off x="9866948" y="308991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EAEF6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54114" y="3276957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3997166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Отличие от общих правил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6948" y="484191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Кардинальное отличие от стандартов статьи 65 АПК РФ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745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3184" y="3107531"/>
            <a:ext cx="8314611" cy="636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Индикаторы мнимости сделок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3184" y="4049911"/>
            <a:ext cx="6500098" cy="1871901"/>
          </a:xfrm>
          <a:prstGeom prst="roundRect">
            <a:avLst>
              <a:gd name="adj" fmla="val 5862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90324" y="4049911"/>
            <a:ext cx="91440" cy="1871901"/>
          </a:xfrm>
          <a:prstGeom prst="roundRect">
            <a:avLst>
              <a:gd name="adj" fmla="val 93601"/>
            </a:avLst>
          </a:prstGeom>
          <a:solidFill>
            <a:srgbClr val="EEAEF6"/>
          </a:solidFill>
          <a:ln/>
        </p:spPr>
      </p:sp>
      <p:sp>
        <p:nvSpPr>
          <p:cNvPr id="6" name="Text 3"/>
          <p:cNvSpPr/>
          <p:nvPr/>
        </p:nvSpPr>
        <p:spPr>
          <a:xfrm>
            <a:off x="1008340" y="4276487"/>
            <a:ext cx="4116943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Транзитное движение средств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008340" y="4716899"/>
            <a:ext cx="5978366" cy="978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Денежные средства циркулируют внутри группы аффилированных лиц без реальной экономической цели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416998" y="4049911"/>
            <a:ext cx="6500217" cy="1871901"/>
          </a:xfrm>
          <a:prstGeom prst="roundRect">
            <a:avLst>
              <a:gd name="adj" fmla="val 5862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394138" y="4049911"/>
            <a:ext cx="91440" cy="1871901"/>
          </a:xfrm>
          <a:prstGeom prst="roundRect">
            <a:avLst>
              <a:gd name="adj" fmla="val 93601"/>
            </a:avLst>
          </a:prstGeom>
          <a:solidFill>
            <a:srgbClr val="EEAEF6"/>
          </a:solidFill>
          <a:ln/>
        </p:spPr>
      </p:sp>
      <p:sp>
        <p:nvSpPr>
          <p:cNvPr id="10" name="Text 7"/>
          <p:cNvSpPr/>
          <p:nvPr/>
        </p:nvSpPr>
        <p:spPr>
          <a:xfrm>
            <a:off x="7712154" y="4276487"/>
            <a:ext cx="4064198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Отсутствие целесообразности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7712154" y="4716899"/>
            <a:ext cx="5978485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Сделка не имеет разумного экономического обоснования для сторон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13184" y="6125527"/>
            <a:ext cx="6500098" cy="1545788"/>
          </a:xfrm>
          <a:prstGeom prst="roundRect">
            <a:avLst>
              <a:gd name="adj" fmla="val 7099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90324" y="6125527"/>
            <a:ext cx="91440" cy="1545788"/>
          </a:xfrm>
          <a:prstGeom prst="roundRect">
            <a:avLst>
              <a:gd name="adj" fmla="val 93601"/>
            </a:avLst>
          </a:prstGeom>
          <a:solidFill>
            <a:srgbClr val="EEAEF6"/>
          </a:solidFill>
          <a:ln/>
        </p:spPr>
      </p:sp>
      <p:sp>
        <p:nvSpPr>
          <p:cNvPr id="14" name="Text 11"/>
          <p:cNvSpPr/>
          <p:nvPr/>
        </p:nvSpPr>
        <p:spPr>
          <a:xfrm>
            <a:off x="1008340" y="6352103"/>
            <a:ext cx="3833574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Невозможность исполнения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008340" y="6792516"/>
            <a:ext cx="5978366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Контрагент объективно не способен исполнить принятые обязательства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416998" y="6125527"/>
            <a:ext cx="6500217" cy="1545788"/>
          </a:xfrm>
          <a:prstGeom prst="roundRect">
            <a:avLst>
              <a:gd name="adj" fmla="val 7099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7394138" y="6125527"/>
            <a:ext cx="91440" cy="1545788"/>
          </a:xfrm>
          <a:prstGeom prst="roundRect">
            <a:avLst>
              <a:gd name="adj" fmla="val 93601"/>
            </a:avLst>
          </a:prstGeom>
          <a:solidFill>
            <a:srgbClr val="EEAEF6"/>
          </a:solidFill>
          <a:ln/>
        </p:spPr>
      </p:sp>
      <p:sp>
        <p:nvSpPr>
          <p:cNvPr id="18" name="Text 15"/>
          <p:cNvSpPr/>
          <p:nvPr/>
        </p:nvSpPr>
        <p:spPr>
          <a:xfrm>
            <a:off x="7712154" y="6352103"/>
            <a:ext cx="4135636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Искусственная задолженность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712154" y="6792516"/>
            <a:ext cx="5978485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Создание долга без получения встречного предоставления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9843373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Компенсационное финансирование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623655"/>
            <a:ext cx="13187124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Центральная концепция Обзора ВС РФ: предоставление контролирующим лицом финансирования должнику в состоянии имущественного кризиса.</a:t>
            </a:r>
            <a:endParaRPr lang="en-US" sz="16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638" y="2515433"/>
            <a:ext cx="1030962" cy="123717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958697" y="2721531"/>
            <a:ext cx="3453289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Прямое финансирование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958697" y="3167420"/>
            <a:ext cx="1195006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Предоставление займов и кредитов</a:t>
            </a:r>
            <a:endParaRPr lang="en-US" sz="16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38" y="3752612"/>
            <a:ext cx="1030962" cy="123717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958697" y="3958709"/>
            <a:ext cx="2721412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Отсрочки платежей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1958697" y="4404598"/>
            <a:ext cx="1195006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Предоставление отсрочки по договорам купли-продажи, подряда, аренды</a:t>
            </a:r>
            <a:endParaRPr lang="en-US" sz="16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4989790"/>
            <a:ext cx="1030962" cy="123717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958697" y="5195888"/>
            <a:ext cx="3673316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Приобретение требований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1958697" y="5641777"/>
            <a:ext cx="1195006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Покупка долгов у независимых кредиторов в период кризиса</a:t>
            </a: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>
            <a:off x="721638" y="6458903"/>
            <a:ext cx="13187124" cy="1205865"/>
          </a:xfrm>
          <a:prstGeom prst="roundRect">
            <a:avLst>
              <a:gd name="adj" fmla="val 7182"/>
            </a:avLst>
          </a:prstGeom>
          <a:solidFill>
            <a:srgbClr val="3E0845"/>
          </a:solidFill>
          <a:ln/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735" y="6772275"/>
            <a:ext cx="257651" cy="20609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391483" y="6716435"/>
            <a:ext cx="1231118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Отказ от истребования задолженности в разумный срок также может быть признан компенсационным финансированием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954" y="611267"/>
            <a:ext cx="13074491" cy="1389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Имущественный кризис: проблемы определения</a:t>
            </a:r>
            <a:endParaRPr lang="en-US" sz="4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7954" y="2584133"/>
            <a:ext cx="4904423" cy="490442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2208" y="2556391"/>
            <a:ext cx="6364843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Критерии по статье 9 Закона о банкротстве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6232208" y="3125986"/>
            <a:ext cx="7627739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Неспособность исполнить денежные обязательства и обязанности по уплате обязательных платежей.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32208" y="4059555"/>
            <a:ext cx="4318873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Расширительное толкование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232208" y="4629150"/>
            <a:ext cx="7627739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Судебная практика включает ситуации, при которых возникновение кризиса становится неизбежным, создавая дополнительную неопределенность.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865" y="496967"/>
            <a:ext cx="5831800" cy="564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Процедурные проблемы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31865" y="1331833"/>
            <a:ext cx="22860" cy="6400681"/>
          </a:xfrm>
          <a:prstGeom prst="roundRect">
            <a:avLst>
              <a:gd name="adj" fmla="val 331742"/>
            </a:avLst>
          </a:prstGeom>
          <a:solidFill>
            <a:srgbClr val="414677"/>
          </a:solidFill>
          <a:ln/>
        </p:spPr>
      </p:sp>
      <p:sp>
        <p:nvSpPr>
          <p:cNvPr id="5" name="Shape 2"/>
          <p:cNvSpPr/>
          <p:nvPr/>
        </p:nvSpPr>
        <p:spPr>
          <a:xfrm>
            <a:off x="654725" y="1331833"/>
            <a:ext cx="7880271" cy="1329333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6" name="Text 3"/>
          <p:cNvSpPr/>
          <p:nvPr/>
        </p:nvSpPr>
        <p:spPr>
          <a:xfrm>
            <a:off x="835223" y="1512332"/>
            <a:ext cx="3289221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Пробелы законодательства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5223" y="1902738"/>
            <a:ext cx="7519273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Закон о банкротстве не содержит собственного определения аффилированных лиц, отсылая к антимонопольному законодательству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654725" y="3022283"/>
            <a:ext cx="7880271" cy="1329333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9" name="Text 6"/>
          <p:cNvSpPr/>
          <p:nvPr/>
        </p:nvSpPr>
        <p:spPr>
          <a:xfrm>
            <a:off x="835223" y="3202781"/>
            <a:ext cx="3691890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Чрезмерно широкие критерии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35223" y="3593187"/>
            <a:ext cx="7519273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Определение в Законе РСФСР 1991 года не учитывает специфики банкротных отношений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654725" y="4712732"/>
            <a:ext cx="7880271" cy="1329333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12" name="Text 9"/>
          <p:cNvSpPr/>
          <p:nvPr/>
        </p:nvSpPr>
        <p:spPr>
          <a:xfrm>
            <a:off x="835223" y="4893231"/>
            <a:ext cx="3971449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Непоследовательность практики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835223" y="5283637"/>
            <a:ext cx="7519273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Суды не всегда анализируют качественные признаки фактической аффилированности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654725" y="6403181"/>
            <a:ext cx="7880271" cy="1329333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15" name="Text 12"/>
          <p:cNvSpPr/>
          <p:nvPr/>
        </p:nvSpPr>
        <p:spPr>
          <a:xfrm>
            <a:off x="835223" y="6583680"/>
            <a:ext cx="4155162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Недостаточная мотивированность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835223" y="6974086"/>
            <a:ext cx="7519273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Судебные акты часто содержат лаконичные формулировки без подробного анализа обстоятельств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2025-10-25T02:57:39Z</dcterms:created>
  <dcterms:modified xsi:type="dcterms:W3CDTF">2025-10-25T02:57:39Z</dcterms:modified>
</cp:coreProperties>
</file>